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16"/>
  </p:notesMasterIdLst>
  <p:sldIdLst>
    <p:sldId id="266" r:id="rId2"/>
    <p:sldId id="262" r:id="rId3"/>
    <p:sldId id="261" r:id="rId4"/>
    <p:sldId id="263" r:id="rId5"/>
    <p:sldId id="264" r:id="rId6"/>
    <p:sldId id="265" r:id="rId7"/>
    <p:sldId id="256" r:id="rId8"/>
    <p:sldId id="259" r:id="rId9"/>
    <p:sldId id="258" r:id="rId10"/>
    <p:sldId id="267" r:id="rId11"/>
    <p:sldId id="257" r:id="rId12"/>
    <p:sldId id="268" r:id="rId13"/>
    <p:sldId id="260" r:id="rId14"/>
    <p:sldId id="269" r:id="rId1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0" autoAdjust="0"/>
    <p:restoredTop sz="94706" autoAdjust="0"/>
  </p:normalViewPr>
  <p:slideViewPr>
    <p:cSldViewPr>
      <p:cViewPr varScale="1">
        <p:scale>
          <a:sx n="107" d="100"/>
          <a:sy n="107" d="100"/>
        </p:scale>
        <p:origin x="-10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1D971-D2C3-4502-8A94-3712FE4E17FB}" type="datetimeFigureOut">
              <a:rPr lang="it-IT" smtClean="0"/>
              <a:pPr/>
              <a:t>05/06/2009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B9B7A5-5783-4AD9-B5D5-BFD20A6ECB64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9B7A5-5783-4AD9-B5D5-BFD20A6ECB64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05/06/2009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Rettangolo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05/06/2009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05/06/2009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05/06/2009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ttangolo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05/06/2009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05/06/2009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05/06/2009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05/06/2009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05/06/2009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05/06/2009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2" name="Rettangolo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4B6055F8-1D02-4417-9241-55C834FD9970}" type="datetimeFigureOut">
              <a:rPr lang="it-IT" smtClean="0"/>
              <a:pPr/>
              <a:t>05/06/2009</a:t>
            </a:fld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ttangolo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4B6055F8-1D02-4417-9241-55C834FD9970}" type="datetimeFigureOut">
              <a:rPr lang="it-IT" smtClean="0"/>
              <a:pPr/>
              <a:t>05/06/2009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it-IT" dirty="0" smtClean="0"/>
              <a:t>Interfacciamento sensore </a:t>
            </a:r>
            <a:r>
              <a:rPr lang="it-IT" dirty="0" err="1" smtClean="0"/>
              <a:t>Hokuyo</a:t>
            </a:r>
            <a:r>
              <a:rPr lang="it-IT" dirty="0" smtClean="0"/>
              <a:t> URG-04LX</a:t>
            </a:r>
            <a:endParaRPr lang="it-IT" dirty="0"/>
          </a:p>
        </p:txBody>
      </p:sp>
      <p:sp>
        <p:nvSpPr>
          <p:cNvPr id="5" name="Sottotitol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it-IT" dirty="0" smtClean="0"/>
              <a:t>Diego Ferri – Andrea </a:t>
            </a:r>
            <a:r>
              <a:rPr lang="it-IT" dirty="0" err="1" smtClean="0"/>
              <a:t>Ghidini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1. </a:t>
            </a:r>
            <a:r>
              <a:rPr lang="it-IT" dirty="0" err="1" smtClean="0"/>
              <a:t>Initialize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2439627"/>
          </a:xfrm>
        </p:spPr>
        <p:txBody>
          <a:bodyPr>
            <a:normAutofit lnSpcReduction="10000"/>
          </a:bodyPr>
          <a:lstStyle/>
          <a:p>
            <a:r>
              <a:rPr lang="it-IT" sz="2600" dirty="0" smtClean="0"/>
              <a:t>Inizializzazione SDL</a:t>
            </a:r>
          </a:p>
          <a:p>
            <a:r>
              <a:rPr lang="it-IT" sz="2600" dirty="0" smtClean="0"/>
              <a:t>Creazione connessione con il sensore tramite librerie URG</a:t>
            </a:r>
          </a:p>
          <a:p>
            <a:r>
              <a:rPr lang="it-IT" sz="2600" dirty="0" smtClean="0"/>
              <a:t>Richiesta dei parametri operativi del sensore</a:t>
            </a:r>
          </a:p>
          <a:p>
            <a:r>
              <a:rPr lang="it-IT" sz="2600" dirty="0" smtClean="0"/>
              <a:t>Impostazione sistema di coordinate utilizzato da </a:t>
            </a:r>
            <a:r>
              <a:rPr lang="it-IT" sz="2600" dirty="0" err="1" smtClean="0"/>
              <a:t>OpenGL</a:t>
            </a:r>
            <a:endParaRPr lang="it-IT" sz="2600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3089" name="AutoShape 17"/>
          <p:cNvSpPr>
            <a:spLocks noChangeAspect="1" noChangeArrowheads="1" noTextEdit="1"/>
          </p:cNvSpPr>
          <p:nvPr/>
        </p:nvSpPr>
        <p:spPr bwMode="auto">
          <a:xfrm>
            <a:off x="2500298" y="4121170"/>
            <a:ext cx="4406900" cy="21653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088" name="AutoShape 16"/>
          <p:cNvSpPr>
            <a:spLocks noChangeArrowheads="1"/>
          </p:cNvSpPr>
          <p:nvPr/>
        </p:nvSpPr>
        <p:spPr bwMode="auto">
          <a:xfrm>
            <a:off x="2500298" y="4469887"/>
            <a:ext cx="1816100" cy="1816633"/>
          </a:xfrm>
          <a:prstGeom prst="cube">
            <a:avLst>
              <a:gd name="adj" fmla="val 25000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5548298" y="4680769"/>
            <a:ext cx="1358900" cy="135739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086" name="AutoShape 14"/>
          <p:cNvSpPr>
            <a:spLocks noChangeShapeType="1"/>
          </p:cNvSpPr>
          <p:nvPr/>
        </p:nvSpPr>
        <p:spPr bwMode="auto">
          <a:xfrm flipV="1">
            <a:off x="6227748" y="4844647"/>
            <a:ext cx="635" cy="100931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085" name="AutoShape 13"/>
          <p:cNvSpPr>
            <a:spLocks noChangeShapeType="1"/>
          </p:cNvSpPr>
          <p:nvPr/>
        </p:nvSpPr>
        <p:spPr bwMode="auto">
          <a:xfrm rot="5400000" flipV="1">
            <a:off x="6234098" y="4867662"/>
            <a:ext cx="635" cy="100901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5548298" y="4165633"/>
            <a:ext cx="1358900" cy="15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Display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2697148" y="4121170"/>
            <a:ext cx="1358900" cy="15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OpenGL</a:t>
            </a:r>
            <a:r>
              <a:rPr kumimoji="0" lang="it-IT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World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4430063" y="5188283"/>
            <a:ext cx="984250" cy="241371"/>
          </a:xfrm>
          <a:prstGeom prst="rightArrow">
            <a:avLst>
              <a:gd name="adj1" fmla="val 53685"/>
              <a:gd name="adj2" fmla="val 120272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081" name="AutoShape 9"/>
          <p:cNvSpPr>
            <a:spLocks noChangeShapeType="1"/>
          </p:cNvSpPr>
          <p:nvPr/>
        </p:nvSpPr>
        <p:spPr bwMode="auto">
          <a:xfrm flipV="1">
            <a:off x="3321988" y="4940560"/>
            <a:ext cx="635" cy="100931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080" name="AutoShape 8"/>
          <p:cNvSpPr>
            <a:spLocks noChangeShapeType="1"/>
          </p:cNvSpPr>
          <p:nvPr/>
        </p:nvSpPr>
        <p:spPr bwMode="auto">
          <a:xfrm rot="5400000" flipV="1">
            <a:off x="3328338" y="4963575"/>
            <a:ext cx="635" cy="100901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079" name="AutoShape 7"/>
          <p:cNvSpPr>
            <a:spLocks noChangeShapeType="1"/>
          </p:cNvSpPr>
          <p:nvPr/>
        </p:nvSpPr>
        <p:spPr bwMode="auto">
          <a:xfrm rot="2700000" flipV="1">
            <a:off x="3359453" y="4927857"/>
            <a:ext cx="635" cy="100931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620438" y="5480469"/>
            <a:ext cx="244475" cy="16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271188" y="4940560"/>
            <a:ext cx="244475" cy="16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626788" y="5073949"/>
            <a:ext cx="244475" cy="16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z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6189648" y="4844647"/>
            <a:ext cx="244475" cy="16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y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6538263" y="5378204"/>
            <a:ext cx="244475" cy="16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0" rIns="9144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endParaRPr kumimoji="0" lang="it-I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2. Update</a:t>
            </a:r>
            <a:endParaRPr lang="it-IT" dirty="0"/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pSp>
        <p:nvGrpSpPr>
          <p:cNvPr id="24" name="Gruppo 23"/>
          <p:cNvGrpSpPr/>
          <p:nvPr/>
        </p:nvGrpSpPr>
        <p:grpSpPr>
          <a:xfrm>
            <a:off x="1284919" y="2226588"/>
            <a:ext cx="6872853" cy="3631304"/>
            <a:chOff x="1284919" y="1785926"/>
            <a:chExt cx="6872853" cy="3631304"/>
          </a:xfrm>
        </p:grpSpPr>
        <p:grpSp>
          <p:nvGrpSpPr>
            <p:cNvPr id="27" name="Gruppo 26"/>
            <p:cNvGrpSpPr/>
            <p:nvPr/>
          </p:nvGrpSpPr>
          <p:grpSpPr>
            <a:xfrm>
              <a:off x="3020694" y="1785926"/>
              <a:ext cx="5137078" cy="3631304"/>
              <a:chOff x="3020694" y="1785926"/>
              <a:chExt cx="5137078" cy="3631304"/>
            </a:xfrm>
          </p:grpSpPr>
          <p:sp>
            <p:nvSpPr>
              <p:cNvPr id="2070" name="Arc 22"/>
              <p:cNvSpPr>
                <a:spLocks/>
              </p:cNvSpPr>
              <p:nvPr/>
            </p:nvSpPr>
            <p:spPr bwMode="auto">
              <a:xfrm flipH="1">
                <a:off x="3020694" y="1785926"/>
                <a:ext cx="5137078" cy="3631304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1940 w 43200"/>
                  <a:gd name="T1" fmla="*/ 30547 h 30564"/>
                  <a:gd name="T2" fmla="*/ 41252 w 43200"/>
                  <a:gd name="T3" fmla="*/ 30564 h 30564"/>
                  <a:gd name="T4" fmla="*/ 21600 w 43200"/>
                  <a:gd name="T5" fmla="*/ 21600 h 30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30564" fill="none" extrusionOk="0">
                    <a:moveTo>
                      <a:pt x="1940" y="30546"/>
                    </a:moveTo>
                    <a:cubicBezTo>
                      <a:pt x="661" y="27737"/>
                      <a:pt x="0" y="2468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4693"/>
                      <a:pt x="42535" y="27749"/>
                      <a:pt x="41252" y="30564"/>
                    </a:cubicBezTo>
                  </a:path>
                  <a:path w="43200" h="30564" stroke="0" extrusionOk="0">
                    <a:moveTo>
                      <a:pt x="1940" y="30546"/>
                    </a:moveTo>
                    <a:cubicBezTo>
                      <a:pt x="661" y="27737"/>
                      <a:pt x="0" y="2468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4693"/>
                      <a:pt x="42535" y="27749"/>
                      <a:pt x="41252" y="30564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t-IT"/>
              </a:p>
            </p:txBody>
          </p:sp>
          <p:sp>
            <p:nvSpPr>
              <p:cNvPr id="2069" name="AutoShape 21"/>
              <p:cNvSpPr>
                <a:spLocks noChangeShapeType="1"/>
              </p:cNvSpPr>
              <p:nvPr/>
            </p:nvSpPr>
            <p:spPr bwMode="auto">
              <a:xfrm>
                <a:off x="5589233" y="4352110"/>
                <a:ext cx="2337072" cy="1062320"/>
              </a:xfrm>
              <a:prstGeom prst="straightConnector1">
                <a:avLst/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t-IT"/>
              </a:p>
            </p:txBody>
          </p:sp>
          <p:sp>
            <p:nvSpPr>
              <p:cNvPr id="2068" name="AutoShape 20"/>
              <p:cNvSpPr>
                <a:spLocks noChangeShapeType="1"/>
              </p:cNvSpPr>
              <p:nvPr/>
            </p:nvSpPr>
            <p:spPr bwMode="auto">
              <a:xfrm flipH="1">
                <a:off x="3252161" y="4352110"/>
                <a:ext cx="2337072" cy="1065120"/>
              </a:xfrm>
              <a:prstGeom prst="straightConnector1">
                <a:avLst/>
              </a:pr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t-IT"/>
              </a:p>
            </p:txBody>
          </p:sp>
        </p:grpSp>
        <p:sp>
          <p:nvSpPr>
            <p:cNvPr id="2067" name="Rectangle 19"/>
            <p:cNvSpPr>
              <a:spLocks noChangeArrowheads="1"/>
            </p:cNvSpPr>
            <p:nvPr/>
          </p:nvSpPr>
          <p:spPr bwMode="auto">
            <a:xfrm>
              <a:off x="1285852" y="1860606"/>
              <a:ext cx="1337242" cy="440611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it-IT" dirty="0" smtClean="0"/>
                <a:t>Distanza 1</a:t>
              </a:r>
              <a:endParaRPr lang="it-IT" dirty="0"/>
            </a:p>
          </p:txBody>
        </p:sp>
        <p:sp>
          <p:nvSpPr>
            <p:cNvPr id="2066" name="Rectangle 18"/>
            <p:cNvSpPr>
              <a:spLocks noChangeArrowheads="1"/>
            </p:cNvSpPr>
            <p:nvPr/>
          </p:nvSpPr>
          <p:spPr bwMode="auto">
            <a:xfrm>
              <a:off x="1285852" y="2301216"/>
              <a:ext cx="1337242" cy="441544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it-IT" dirty="0" smtClean="0"/>
                <a:t>Distanza 2</a:t>
              </a:r>
              <a:endParaRPr lang="it-IT" dirty="0"/>
            </a:p>
          </p:txBody>
        </p:sp>
        <p:sp>
          <p:nvSpPr>
            <p:cNvPr id="2065" name="Rectangle 17"/>
            <p:cNvSpPr>
              <a:spLocks noChangeArrowheads="1"/>
            </p:cNvSpPr>
            <p:nvPr/>
          </p:nvSpPr>
          <p:spPr bwMode="auto">
            <a:xfrm>
              <a:off x="1285852" y="2742761"/>
              <a:ext cx="1337242" cy="440611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it-IT" dirty="0" smtClean="0"/>
                <a:t>Distanza 3</a:t>
              </a:r>
              <a:endParaRPr lang="it-IT" dirty="0"/>
            </a:p>
          </p:txBody>
        </p:sp>
        <p:sp>
          <p:nvSpPr>
            <p:cNvPr id="2064" name="AutoShape 16"/>
            <p:cNvSpPr>
              <a:spLocks noChangeShapeType="1"/>
            </p:cNvSpPr>
            <p:nvPr/>
          </p:nvSpPr>
          <p:spPr bwMode="auto">
            <a:xfrm>
              <a:off x="5589233" y="4352110"/>
              <a:ext cx="2107471" cy="72906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oval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063" name="AutoShape 15"/>
            <p:cNvSpPr>
              <a:spLocks noChangeShapeType="1"/>
            </p:cNvSpPr>
            <p:nvPr/>
          </p:nvSpPr>
          <p:spPr bwMode="auto">
            <a:xfrm>
              <a:off x="5589233" y="4352110"/>
              <a:ext cx="1808804" cy="29965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oval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062" name="AutoShape 14"/>
            <p:cNvSpPr>
              <a:spLocks noChangeShapeType="1"/>
            </p:cNvSpPr>
            <p:nvPr/>
          </p:nvSpPr>
          <p:spPr bwMode="auto">
            <a:xfrm flipV="1">
              <a:off x="5589233" y="4334374"/>
              <a:ext cx="1687470" cy="1773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oval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061" name="AutoShape 13"/>
            <p:cNvSpPr>
              <a:spLocks noChangeShapeType="1"/>
            </p:cNvSpPr>
            <p:nvPr/>
          </p:nvSpPr>
          <p:spPr bwMode="auto">
            <a:xfrm flipH="1">
              <a:off x="4010030" y="4352110"/>
              <a:ext cx="1579203" cy="52369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oval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060" name="Arc 12"/>
            <p:cNvSpPr>
              <a:spLocks/>
            </p:cNvSpPr>
            <p:nvPr/>
          </p:nvSpPr>
          <p:spPr bwMode="auto">
            <a:xfrm flipH="1">
              <a:off x="4178030" y="2896788"/>
              <a:ext cx="2869073" cy="1763376"/>
            </a:xfrm>
            <a:custGeom>
              <a:avLst/>
              <a:gdLst>
                <a:gd name="G0" fmla="+- 21240 0 0"/>
                <a:gd name="G1" fmla="+- 21600 0 0"/>
                <a:gd name="G2" fmla="+- 21600 0 0"/>
                <a:gd name="T0" fmla="*/ 0 w 42840"/>
                <a:gd name="T1" fmla="*/ 17672 h 26328"/>
                <a:gd name="T2" fmla="*/ 42316 w 42840"/>
                <a:gd name="T3" fmla="*/ 26328 h 26328"/>
                <a:gd name="T4" fmla="*/ 21240 w 42840"/>
                <a:gd name="T5" fmla="*/ 21600 h 26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840" h="26328" fill="none" extrusionOk="0">
                  <a:moveTo>
                    <a:pt x="0" y="17672"/>
                  </a:moveTo>
                  <a:cubicBezTo>
                    <a:pt x="1894" y="7431"/>
                    <a:pt x="10825" y="-1"/>
                    <a:pt x="21240" y="0"/>
                  </a:cubicBezTo>
                  <a:cubicBezTo>
                    <a:pt x="33169" y="0"/>
                    <a:pt x="42840" y="9670"/>
                    <a:pt x="42840" y="21600"/>
                  </a:cubicBezTo>
                  <a:cubicBezTo>
                    <a:pt x="42840" y="23190"/>
                    <a:pt x="42664" y="24776"/>
                    <a:pt x="42316" y="26328"/>
                  </a:cubicBezTo>
                </a:path>
                <a:path w="42840" h="26328" stroke="0" extrusionOk="0">
                  <a:moveTo>
                    <a:pt x="0" y="17672"/>
                  </a:moveTo>
                  <a:cubicBezTo>
                    <a:pt x="1894" y="7431"/>
                    <a:pt x="10825" y="-1"/>
                    <a:pt x="21240" y="0"/>
                  </a:cubicBezTo>
                  <a:cubicBezTo>
                    <a:pt x="33169" y="0"/>
                    <a:pt x="42840" y="9670"/>
                    <a:pt x="42840" y="21600"/>
                  </a:cubicBezTo>
                  <a:cubicBezTo>
                    <a:pt x="42840" y="23190"/>
                    <a:pt x="42664" y="24776"/>
                    <a:pt x="42316" y="26328"/>
                  </a:cubicBezTo>
                  <a:lnTo>
                    <a:pt x="21240" y="21600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stealth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059" name="AutoShape 11"/>
            <p:cNvSpPr>
              <a:spLocks noChangeShapeType="1"/>
            </p:cNvSpPr>
            <p:nvPr/>
          </p:nvSpPr>
          <p:spPr bwMode="auto">
            <a:xfrm rot="10800000">
              <a:off x="2623093" y="2080911"/>
              <a:ext cx="5068011" cy="3000260"/>
            </a:xfrm>
            <a:prstGeom prst="bentConnector3">
              <a:avLst>
                <a:gd name="adj1" fmla="val -833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058" name="AutoShape 10"/>
            <p:cNvSpPr>
              <a:spLocks noChangeShapeType="1"/>
            </p:cNvSpPr>
            <p:nvPr/>
          </p:nvSpPr>
          <p:spPr bwMode="auto">
            <a:xfrm rot="10800000">
              <a:off x="2623093" y="2522455"/>
              <a:ext cx="4778677" cy="2138642"/>
            </a:xfrm>
            <a:prstGeom prst="bentConnector3">
              <a:avLst>
                <a:gd name="adj1" fmla="val 194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057" name="AutoShape 9"/>
            <p:cNvSpPr>
              <a:spLocks noChangeShapeType="1"/>
            </p:cNvSpPr>
            <p:nvPr/>
          </p:nvSpPr>
          <p:spPr bwMode="auto">
            <a:xfrm rot="10800000">
              <a:off x="2623093" y="2963066"/>
              <a:ext cx="4657343" cy="1361973"/>
            </a:xfrm>
            <a:prstGeom prst="bentConnector3">
              <a:avLst>
                <a:gd name="adj1" fmla="val -301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056" name="AutoShape 8"/>
            <p:cNvSpPr>
              <a:spLocks noChangeShapeType="1"/>
            </p:cNvSpPr>
            <p:nvPr/>
          </p:nvSpPr>
          <p:spPr bwMode="auto">
            <a:xfrm rot="10800000" flipV="1">
              <a:off x="2623093" y="4875802"/>
              <a:ext cx="1362670" cy="290318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1285852" y="4945814"/>
              <a:ext cx="1337242" cy="440611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it-IT" dirty="0" smtClean="0"/>
                <a:t>Distanza n</a:t>
              </a:r>
              <a:endParaRPr lang="it-IT" dirty="0"/>
            </a:p>
          </p:txBody>
        </p:sp>
        <p:sp>
          <p:nvSpPr>
            <p:cNvPr id="2054" name="AutoShape 6"/>
            <p:cNvSpPr>
              <a:spLocks noChangeShapeType="1"/>
            </p:cNvSpPr>
            <p:nvPr/>
          </p:nvSpPr>
          <p:spPr bwMode="auto">
            <a:xfrm>
              <a:off x="1284919" y="3195507"/>
              <a:ext cx="933" cy="17456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stealth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053" name="AutoShape 5"/>
            <p:cNvSpPr>
              <a:spLocks noChangeShapeType="1"/>
            </p:cNvSpPr>
            <p:nvPr/>
          </p:nvSpPr>
          <p:spPr bwMode="auto">
            <a:xfrm>
              <a:off x="2622160" y="3200174"/>
              <a:ext cx="933" cy="174564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stealth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29" name="Ovale 28"/>
            <p:cNvSpPr/>
            <p:nvPr/>
          </p:nvSpPr>
          <p:spPr>
            <a:xfrm>
              <a:off x="5286380" y="4071942"/>
              <a:ext cx="571504" cy="571504"/>
            </a:xfrm>
            <a:prstGeom prst="ellipse">
              <a:avLst/>
            </a:prstGeom>
            <a:solidFill>
              <a:schemeClr val="lt1">
                <a:alpha val="50000"/>
              </a:schemeClr>
            </a:solidFill>
            <a:ln w="127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36000" rIns="36000" rtlCol="0" anchor="ctr"/>
            <a:lstStyle/>
            <a:p>
              <a:pPr algn="ctr"/>
              <a:r>
                <a:rPr lang="it-IT" sz="1200" dirty="0" smtClean="0"/>
                <a:t>URG</a:t>
              </a:r>
              <a:endParaRPr lang="it-IT" sz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3. Render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idx="1"/>
          </p:nvPr>
        </p:nvSpPr>
        <p:spPr>
          <a:xfrm>
            <a:off x="457200" y="1775191"/>
            <a:ext cx="4471990" cy="2439627"/>
          </a:xfrm>
        </p:spPr>
        <p:txBody>
          <a:bodyPr/>
          <a:lstStyle/>
          <a:p>
            <a:r>
              <a:rPr lang="it-IT" dirty="0" smtClean="0"/>
              <a:t>Cancellazione schermo e disegno griglia</a:t>
            </a:r>
          </a:p>
          <a:p>
            <a:r>
              <a:rPr lang="it-IT" dirty="0" smtClean="0"/>
              <a:t>Rappresentazione misure rilevate</a:t>
            </a:r>
          </a:p>
        </p:txBody>
      </p:sp>
      <p:pic>
        <p:nvPicPr>
          <p:cNvPr id="2050" name="Picture 2" descr="Screenshot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643050"/>
            <a:ext cx="3900498" cy="4096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ella 4"/>
          <p:cNvGraphicFramePr>
            <a:graphicFrameLocks noGrp="1"/>
          </p:cNvGraphicFramePr>
          <p:nvPr/>
        </p:nvGraphicFramePr>
        <p:xfrm>
          <a:off x="1071538" y="4429132"/>
          <a:ext cx="3357586" cy="1112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7477"/>
                <a:gridCol w="2630109"/>
              </a:tblGrid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Misura</a:t>
                      </a:r>
                      <a:r>
                        <a:rPr lang="it-IT" baseline="0" dirty="0" smtClean="0"/>
                        <a:t> rilevata</a:t>
                      </a:r>
                      <a:endParaRPr lang="it-I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Fuori scala</a:t>
                      </a:r>
                      <a:endParaRPr lang="it-I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 err="1" smtClean="0"/>
                        <a:t>Marker</a:t>
                      </a:r>
                      <a:r>
                        <a:rPr lang="it-IT" baseline="0" dirty="0" smtClean="0"/>
                        <a:t> ogni 1000 mm</a:t>
                      </a:r>
                      <a:endParaRPr lang="it-IT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Compilazione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CPP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gcc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COMPILE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${CPP}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CFLAGS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-Wall -g -c `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sdl-config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--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cflags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` \\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-I/</a:t>
            </a:r>
            <a:r>
              <a:rPr lang="en-US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usr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/local/include/</a:t>
            </a:r>
            <a:r>
              <a:rPr lang="en-US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urg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\\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-I/home/user/urg-0.0.2/</a:t>
            </a:r>
            <a:r>
              <a:rPr lang="en-US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src</a:t>
            </a:r>
            <a:r>
              <a:rPr 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/connection/c/</a:t>
            </a:r>
            <a:endParaRPr lang="it-IT" dirty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LIBS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`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sdl-config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--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libs`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-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lGL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-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lc_connection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-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lc_urg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LINK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${CPP}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LDFLAGS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-Wall -g ${LIBS} -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Wl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,--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rpath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-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Wl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,/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usr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/local/lib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u="sng" dirty="0" smtClean="0">
                <a:latin typeface="Courier New" pitchFamily="49" charset="0"/>
                <a:cs typeface="Courier New" pitchFamily="49" charset="0"/>
              </a:rPr>
              <a:t>all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urgui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 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u="sng" dirty="0" err="1" smtClean="0">
                <a:latin typeface="Courier New" pitchFamily="49" charset="0"/>
                <a:cs typeface="Courier New" pitchFamily="49" charset="0"/>
              </a:rPr>
              <a:t>urgui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main.o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	$(LINK) $(LDFLAGS) -o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urgui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main.o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 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b="1" u="sng" dirty="0" err="1" smtClean="0">
                <a:latin typeface="Courier New" pitchFamily="49" charset="0"/>
                <a:cs typeface="Courier New" pitchFamily="49" charset="0"/>
              </a:rPr>
              <a:t>main.o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: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main.c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	$(COMPILE) $(CFLAGS)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main.c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 </a:t>
            </a:r>
            <a:endParaRPr lang="it-IT" dirty="0" smtClean="0">
              <a:latin typeface="Courier New" pitchFamily="49" charset="0"/>
              <a:cs typeface="Courier New" pitchFamily="49" charset="0"/>
            </a:endParaRPr>
          </a:p>
          <a:p>
            <a:pPr>
              <a:buNone/>
            </a:pPr>
            <a:r>
              <a:rPr lang="it-IT" b="1" u="sng" dirty="0" err="1" smtClean="0">
                <a:latin typeface="Courier New" pitchFamily="49" charset="0"/>
                <a:cs typeface="Courier New" pitchFamily="49" charset="0"/>
              </a:rPr>
              <a:t>clean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:</a:t>
            </a:r>
          </a:p>
          <a:p>
            <a:pPr>
              <a:buNone/>
            </a:pPr>
            <a:r>
              <a:rPr lang="it-IT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rm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it-IT" dirty="0" err="1" smtClean="0">
                <a:latin typeface="Courier New" pitchFamily="49" charset="0"/>
                <a:cs typeface="Courier New" pitchFamily="49" charset="0"/>
              </a:rPr>
              <a:t>urgui</a:t>
            </a:r>
            <a:r>
              <a:rPr lang="it-IT" dirty="0" smtClean="0">
                <a:latin typeface="Courier New" pitchFamily="49" charset="0"/>
                <a:cs typeface="Courier New" pitchFamily="49" charset="0"/>
              </a:rPr>
              <a:t> *.o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Sviluppi futuri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800" dirty="0" smtClean="0"/>
              <a:t>Caratterizzazione </a:t>
            </a:r>
            <a:r>
              <a:rPr lang="it-IT" sz="2800" smtClean="0"/>
              <a:t>del dispositivo (</a:t>
            </a:r>
            <a:r>
              <a:rPr lang="it-IT" sz="2800" dirty="0" err="1" smtClean="0"/>
              <a:t>Characterization</a:t>
            </a:r>
            <a:r>
              <a:rPr lang="it-IT" sz="2800" dirty="0" smtClean="0"/>
              <a:t> </a:t>
            </a:r>
            <a:r>
              <a:rPr lang="it-IT" sz="2800" dirty="0" err="1" smtClean="0"/>
              <a:t>of</a:t>
            </a:r>
            <a:r>
              <a:rPr lang="it-IT" sz="2800" dirty="0" smtClean="0"/>
              <a:t> the </a:t>
            </a:r>
            <a:r>
              <a:rPr lang="it-IT" sz="2800" dirty="0" err="1" smtClean="0"/>
              <a:t>Hokuyo</a:t>
            </a:r>
            <a:r>
              <a:rPr lang="it-IT" sz="2800" dirty="0" smtClean="0"/>
              <a:t> URG-04LX Laser </a:t>
            </a:r>
            <a:r>
              <a:rPr lang="it-IT" sz="2800" dirty="0" err="1" smtClean="0"/>
              <a:t>Rangefinder</a:t>
            </a:r>
            <a:r>
              <a:rPr lang="it-IT" sz="2800" dirty="0" smtClean="0"/>
              <a:t> </a:t>
            </a:r>
            <a:r>
              <a:rPr lang="it-IT" sz="2800" dirty="0" err="1" smtClean="0"/>
              <a:t>for</a:t>
            </a:r>
            <a:r>
              <a:rPr lang="it-IT" sz="2800" dirty="0" smtClean="0"/>
              <a:t> Mobile Robot </a:t>
            </a:r>
            <a:r>
              <a:rPr lang="it-IT" sz="2800" dirty="0" err="1" smtClean="0"/>
              <a:t>Obstacle</a:t>
            </a:r>
            <a:r>
              <a:rPr lang="it-IT" sz="2800" dirty="0" smtClean="0"/>
              <a:t> </a:t>
            </a:r>
            <a:r>
              <a:rPr lang="it-IT" sz="2800" dirty="0" err="1" smtClean="0"/>
              <a:t>Negotiation</a:t>
            </a:r>
            <a:r>
              <a:rPr lang="it-IT" sz="2800" dirty="0" smtClean="0"/>
              <a:t>)</a:t>
            </a:r>
          </a:p>
          <a:p>
            <a:r>
              <a:rPr lang="it-IT" sz="2800" dirty="0" err="1" smtClean="0"/>
              <a:t>Mapping</a:t>
            </a:r>
            <a:r>
              <a:rPr lang="it-IT" sz="2800" dirty="0" smtClean="0"/>
              <a:t> 2D/3D</a:t>
            </a:r>
          </a:p>
          <a:p>
            <a:r>
              <a:rPr lang="it-IT" sz="2800" dirty="0" err="1" smtClean="0"/>
              <a:t>Self-localization</a:t>
            </a:r>
            <a:r>
              <a:rPr lang="it-IT" sz="2800" dirty="0" smtClean="0"/>
              <a:t> / Navigazione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4071941"/>
            <a:ext cx="3357586" cy="2528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071942"/>
            <a:ext cx="3357586" cy="2526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LADAR: Funzionamento</a:t>
            </a:r>
            <a:endParaRPr lang="it-IT" dirty="0"/>
          </a:p>
        </p:txBody>
      </p:sp>
      <p:pic>
        <p:nvPicPr>
          <p:cNvPr id="12" name="Content Placeholder 11" descr="lrs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3037383"/>
            <a:ext cx="4038600" cy="2096097"/>
          </a:xfrm>
        </p:spPr>
      </p:pic>
      <p:pic>
        <p:nvPicPr>
          <p:cNvPr id="13" name="Segnaposto contenuto 12" descr="LIDAR-scanned-SICK-LMS-animation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601996" y="1773238"/>
            <a:ext cx="2131007" cy="46243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Laser Range Scanner: URG-04LX</a:t>
            </a:r>
            <a:endParaRPr lang="it-IT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5000625" y="1600200"/>
          <a:ext cx="3686176" cy="461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9"/>
                <a:gridCol w="1757347"/>
              </a:tblGrid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Min-Max</a:t>
                      </a:r>
                      <a:r>
                        <a:rPr lang="it-IT" baseline="0" dirty="0" smtClean="0"/>
                        <a:t> Range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20-5600mm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Resolution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10mm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Detecting Angle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240°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Angular Resolution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0.36°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Power Consumption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2.5W (4W max)</a:t>
                      </a:r>
                    </a:p>
                    <a:p>
                      <a:r>
                        <a:rPr lang="it-IT" dirty="0" smtClean="0"/>
                        <a:t>@</a:t>
                      </a:r>
                      <a:r>
                        <a:rPr lang="it-IT" baseline="0" dirty="0" smtClean="0"/>
                        <a:t> 5V via USB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Weight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160g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Scan Time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100ms/scan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Protocols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SCIP 1.1/2.0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i="0" dirty="0" smtClean="0"/>
                        <a:t>Interface</a:t>
                      </a:r>
                      <a:endParaRPr lang="it-IT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USB 2.0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i="0" dirty="0" smtClean="0"/>
                        <a:t>Cost</a:t>
                      </a:r>
                      <a:endParaRPr lang="it-IT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~ 1500€</a:t>
                      </a:r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 descr="D:\My Documents\RoboticaMobile\Presentazione\Urg-04l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4357718" cy="4357718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642910" y="5715016"/>
            <a:ext cx="3857652" cy="92333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/>
              <a:t>Il sensore richiede un alimentatore stabile da 1,5 A, è sconsigliato l’uso delle porte USB per l’alimentazione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URG-04LX: Funzionamento</a:t>
            </a:r>
            <a:endParaRPr lang="it-IT" dirty="0"/>
          </a:p>
        </p:txBody>
      </p:sp>
      <p:pic>
        <p:nvPicPr>
          <p:cNvPr id="6" name="Content Placeholder 5" descr="lrs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146" y="1774825"/>
            <a:ext cx="6993708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Netbook: Acer Aspire One Z5G</a:t>
            </a:r>
            <a:endParaRPr lang="it-IT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5000625" y="1600200"/>
          <a:ext cx="3686176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9"/>
                <a:gridCol w="1757347"/>
              </a:tblGrid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Processor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Intel Atom N270</a:t>
                      </a:r>
                    </a:p>
                    <a:p>
                      <a:r>
                        <a:rPr lang="it-IT" dirty="0" smtClean="0"/>
                        <a:t>@</a:t>
                      </a:r>
                      <a:r>
                        <a:rPr lang="it-IT" baseline="0" dirty="0" smtClean="0"/>
                        <a:t> 1.6Ghz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Ram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1Gb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Hard Disk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8Gb</a:t>
                      </a:r>
                      <a:r>
                        <a:rPr lang="it-IT" baseline="0" dirty="0" smtClean="0"/>
                        <a:t> SSD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USB Interfaces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3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TDP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~ 15W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OS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Linpus (Fedora derived)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err="1" smtClean="0"/>
                        <a:t>Cost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~ 200€</a:t>
                      </a:r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D:\My Documents\RoboticaMobile\Presentazione\acer-aspire-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46648"/>
            <a:ext cx="4551020" cy="3868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My Documents\RoboticaMobile\Presentazione\lrs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071678"/>
            <a:ext cx="3714775" cy="3714776"/>
          </a:xfrm>
          <a:prstGeom prst="rect">
            <a:avLst/>
          </a:prstGeom>
          <a:noFill/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Obiettivi</a:t>
            </a:r>
            <a:endParaRPr lang="it-IT" dirty="0"/>
          </a:p>
        </p:txBody>
      </p:sp>
      <p:pic>
        <p:nvPicPr>
          <p:cNvPr id="4098" name="Picture 2" descr="D:\My Documents\RoboticaMobile\Presentazione\Urg-04l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73" y="1928802"/>
            <a:ext cx="978545" cy="978545"/>
          </a:xfrm>
          <a:prstGeom prst="rect">
            <a:avLst/>
          </a:prstGeom>
          <a:noFill/>
        </p:spPr>
      </p:pic>
      <p:pic>
        <p:nvPicPr>
          <p:cNvPr id="4099" name="Picture 3" descr="D:\My Documents\RoboticaMobile\Presentazione\acer-aspire-o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2290" y="4527071"/>
            <a:ext cx="1565672" cy="1330821"/>
          </a:xfrm>
          <a:prstGeom prst="rect">
            <a:avLst/>
          </a:prstGeom>
          <a:noFill/>
        </p:spPr>
      </p:pic>
      <p:sp>
        <p:nvSpPr>
          <p:cNvPr id="13" name="Freeform 12"/>
          <p:cNvSpPr/>
          <p:nvPr/>
        </p:nvSpPr>
        <p:spPr>
          <a:xfrm>
            <a:off x="285720" y="2759078"/>
            <a:ext cx="2705829" cy="2856698"/>
          </a:xfrm>
          <a:custGeom>
            <a:avLst/>
            <a:gdLst>
              <a:gd name="connsiteX0" fmla="*/ 823843 w 3050208"/>
              <a:gd name="connsiteY0" fmla="*/ 0 h 3220278"/>
              <a:gd name="connsiteX1" fmla="*/ 320261 w 3050208"/>
              <a:gd name="connsiteY1" fmla="*/ 609600 h 3220278"/>
              <a:gd name="connsiteX2" fmla="*/ 2745408 w 3050208"/>
              <a:gd name="connsiteY2" fmla="*/ 1855304 h 3220278"/>
              <a:gd name="connsiteX3" fmla="*/ 1367182 w 3050208"/>
              <a:gd name="connsiteY3" fmla="*/ 2902226 h 3220278"/>
              <a:gd name="connsiteX4" fmla="*/ 3050208 w 3050208"/>
              <a:gd name="connsiteY4" fmla="*/ 3220278 h 322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0208" h="3220278">
                <a:moveTo>
                  <a:pt x="823843" y="0"/>
                </a:moveTo>
                <a:cubicBezTo>
                  <a:pt x="411921" y="150191"/>
                  <a:pt x="0" y="300383"/>
                  <a:pt x="320261" y="609600"/>
                </a:cubicBezTo>
                <a:cubicBezTo>
                  <a:pt x="640522" y="918817"/>
                  <a:pt x="2570921" y="1473200"/>
                  <a:pt x="2745408" y="1855304"/>
                </a:cubicBezTo>
                <a:cubicBezTo>
                  <a:pt x="2919895" y="2237408"/>
                  <a:pt x="1316382" y="2674730"/>
                  <a:pt x="1367182" y="2902226"/>
                </a:cubicBezTo>
                <a:cubicBezTo>
                  <a:pt x="1417982" y="3129722"/>
                  <a:pt x="2515704" y="3165061"/>
                  <a:pt x="3050208" y="3220278"/>
                </a:cubicBezTo>
              </a:path>
            </a:pathLst>
          </a:cu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TextBox 14"/>
          <p:cNvSpPr txBox="1"/>
          <p:nvPr/>
        </p:nvSpPr>
        <p:spPr>
          <a:xfrm>
            <a:off x="4143372" y="3000372"/>
            <a:ext cx="7986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600" dirty="0" smtClean="0">
                <a:solidFill>
                  <a:srgbClr val="FF0000"/>
                </a:solidFill>
              </a:rPr>
              <a:t>+</a:t>
            </a:r>
            <a:endParaRPr lang="it-IT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Architettura</a:t>
            </a:r>
            <a:endParaRPr lang="it-IT" dirty="0"/>
          </a:p>
        </p:txBody>
      </p:sp>
      <p:grpSp>
        <p:nvGrpSpPr>
          <p:cNvPr id="21" name="Gruppo 20"/>
          <p:cNvGrpSpPr/>
          <p:nvPr/>
        </p:nvGrpSpPr>
        <p:grpSpPr>
          <a:xfrm>
            <a:off x="571472" y="1571612"/>
            <a:ext cx="5048272" cy="4643470"/>
            <a:chOff x="2643174" y="1571612"/>
            <a:chExt cx="5048272" cy="464347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57950" y="4714884"/>
              <a:ext cx="1333496" cy="1386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ttangolo 9"/>
            <p:cNvSpPr/>
            <p:nvPr/>
          </p:nvSpPr>
          <p:spPr>
            <a:xfrm>
              <a:off x="2643174" y="1571612"/>
              <a:ext cx="3929090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Applicazioni (URGUI)</a:t>
              </a:r>
              <a:endParaRPr lang="it-IT" dirty="0"/>
            </a:p>
          </p:txBody>
        </p:sp>
        <p:sp>
          <p:nvSpPr>
            <p:cNvPr id="12" name="Rettangolo 11"/>
            <p:cNvSpPr/>
            <p:nvPr/>
          </p:nvSpPr>
          <p:spPr>
            <a:xfrm>
              <a:off x="2643174" y="3857628"/>
              <a:ext cx="3929090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err="1" smtClean="0"/>
                <a:t>Device</a:t>
              </a:r>
              <a:r>
                <a:rPr lang="it-IT" dirty="0" smtClean="0"/>
                <a:t> a blocchi – SCIP</a:t>
              </a:r>
            </a:p>
            <a:p>
              <a:pPr algn="ctr"/>
              <a:r>
                <a:rPr lang="it-IT" dirty="0" smtClean="0">
                  <a:latin typeface="Courier New" pitchFamily="49" charset="0"/>
                  <a:cs typeface="Courier New" pitchFamily="49" charset="0"/>
                </a:rPr>
                <a:t>/</a:t>
              </a:r>
              <a:r>
                <a:rPr lang="it-IT" dirty="0" err="1" smtClean="0">
                  <a:latin typeface="Courier New" pitchFamily="49" charset="0"/>
                  <a:cs typeface="Courier New" pitchFamily="49" charset="0"/>
                </a:rPr>
                <a:t>dev</a:t>
              </a:r>
              <a:r>
                <a:rPr lang="it-IT" dirty="0" smtClean="0">
                  <a:latin typeface="Courier New" pitchFamily="49" charset="0"/>
                  <a:cs typeface="Courier New" pitchFamily="49" charset="0"/>
                </a:rPr>
                <a:t>/</a:t>
              </a:r>
              <a:r>
                <a:rPr lang="it-IT" dirty="0" err="1" smtClean="0">
                  <a:latin typeface="Courier New" pitchFamily="49" charset="0"/>
                  <a:cs typeface="Courier New" pitchFamily="49" charset="0"/>
                </a:rPr>
                <a:t>ttyACMx</a:t>
              </a:r>
              <a:endParaRPr lang="it-IT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13" name="Rettangolo 12"/>
            <p:cNvSpPr/>
            <p:nvPr/>
          </p:nvSpPr>
          <p:spPr>
            <a:xfrm>
              <a:off x="2643174" y="5572140"/>
              <a:ext cx="3929090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USB</a:t>
              </a:r>
              <a:endParaRPr lang="it-IT" dirty="0"/>
            </a:p>
          </p:txBody>
        </p:sp>
        <p:sp>
          <p:nvSpPr>
            <p:cNvPr id="15" name="Freccia bidirezionale verticale 14"/>
            <p:cNvSpPr/>
            <p:nvPr/>
          </p:nvSpPr>
          <p:spPr>
            <a:xfrm>
              <a:off x="3500430" y="2214554"/>
              <a:ext cx="214314" cy="1643074"/>
            </a:xfrm>
            <a:prstGeom prst="upDownArrow">
              <a:avLst>
                <a:gd name="adj1" fmla="val 56628"/>
                <a:gd name="adj2" fmla="val 8231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17" name="Callout con frecce a sinistra/destra 16"/>
            <p:cNvSpPr/>
            <p:nvPr/>
          </p:nvSpPr>
          <p:spPr>
            <a:xfrm rot="5400000">
              <a:off x="4929190" y="2285992"/>
              <a:ext cx="1643074" cy="1500198"/>
            </a:xfrm>
            <a:prstGeom prst="leftRightArrowCallout">
              <a:avLst>
                <a:gd name="adj1" fmla="val 7247"/>
                <a:gd name="adj2" fmla="val 7247"/>
                <a:gd name="adj3" fmla="val 11981"/>
                <a:gd name="adj4" fmla="val 3191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it-IT" dirty="0" smtClean="0"/>
                <a:t>Librerie URG</a:t>
              </a:r>
              <a:endParaRPr lang="it-IT" dirty="0"/>
            </a:p>
          </p:txBody>
        </p:sp>
        <p:sp>
          <p:nvSpPr>
            <p:cNvPr id="18" name="Callout con frecce a sinistra/destra 17"/>
            <p:cNvSpPr/>
            <p:nvPr/>
          </p:nvSpPr>
          <p:spPr>
            <a:xfrm rot="5400000">
              <a:off x="4107653" y="4036223"/>
              <a:ext cx="1071570" cy="2000264"/>
            </a:xfrm>
            <a:prstGeom prst="leftRightArrowCallout">
              <a:avLst>
                <a:gd name="adj1" fmla="val 7247"/>
                <a:gd name="adj2" fmla="val 7247"/>
                <a:gd name="adj3" fmla="val 11981"/>
                <a:gd name="adj4" fmla="val 3191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it-IT" dirty="0" smtClean="0"/>
                <a:t>Driver CDC-ACM</a:t>
              </a:r>
              <a:endParaRPr lang="it-IT" dirty="0"/>
            </a:p>
          </p:txBody>
        </p:sp>
      </p:grpSp>
      <p:sp>
        <p:nvSpPr>
          <p:cNvPr id="22" name="CasellaDiTesto 21"/>
          <p:cNvSpPr txBox="1"/>
          <p:nvPr/>
        </p:nvSpPr>
        <p:spPr>
          <a:xfrm>
            <a:off x="4786314" y="1571612"/>
            <a:ext cx="4143404" cy="278608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198000" indent="-1980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it-IT" sz="2000" dirty="0" smtClean="0"/>
              <a:t>Il driver ACM crea un </a:t>
            </a:r>
            <a:r>
              <a:rPr lang="it-IT" sz="2000" dirty="0" err="1" smtClean="0"/>
              <a:t>device</a:t>
            </a:r>
            <a:r>
              <a:rPr lang="it-IT" sz="2000" dirty="0" smtClean="0"/>
              <a:t> a blocchi su </a:t>
            </a:r>
            <a:r>
              <a:rPr lang="it-IT" sz="1600" dirty="0" smtClean="0">
                <a:latin typeface="Courier New" pitchFamily="49" charset="0"/>
                <a:cs typeface="Courier New" pitchFamily="49" charset="0"/>
              </a:rPr>
              <a:t>/</a:t>
            </a:r>
            <a:r>
              <a:rPr lang="it-IT" sz="1600" dirty="0" err="1" smtClean="0">
                <a:latin typeface="Courier New" pitchFamily="49" charset="0"/>
                <a:cs typeface="Courier New" pitchFamily="49" charset="0"/>
              </a:rPr>
              <a:t>dev</a:t>
            </a:r>
            <a:r>
              <a:rPr lang="it-IT" sz="1600" dirty="0" smtClean="0">
                <a:latin typeface="Courier New" pitchFamily="49" charset="0"/>
                <a:cs typeface="Courier New" pitchFamily="49" charset="0"/>
              </a:rPr>
              <a:t>/</a:t>
            </a:r>
            <a:r>
              <a:rPr lang="it-IT" sz="1600" dirty="0" err="1" smtClean="0">
                <a:latin typeface="Courier New" pitchFamily="49" charset="0"/>
                <a:cs typeface="Courier New" pitchFamily="49" charset="0"/>
              </a:rPr>
              <a:t>ttyACMx</a:t>
            </a:r>
            <a:endParaRPr lang="it-IT" sz="2000" dirty="0" smtClean="0">
              <a:latin typeface="Courier New" pitchFamily="49" charset="0"/>
              <a:cs typeface="Courier New" pitchFamily="49" charset="0"/>
            </a:endParaRPr>
          </a:p>
          <a:p>
            <a:pPr marL="198000" indent="-1980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it-IT" sz="2000" dirty="0" smtClean="0"/>
              <a:t>Le librerie URG forniscono una comoda implementazione del protocollo SCIP fornendo un’interfaccia in C e C++</a:t>
            </a:r>
          </a:p>
          <a:p>
            <a:pPr marL="198000" indent="-198000">
              <a:lnSpc>
                <a:spcPct val="9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it-IT" sz="2000" dirty="0" smtClean="0"/>
              <a:t>È possibile creare applicazioni senza utilizzare le librerie URG, leggendo e scrivendo direttamente sul </a:t>
            </a:r>
            <a:r>
              <a:rPr lang="it-IT" sz="2000" dirty="0" err="1" smtClean="0"/>
              <a:t>device</a:t>
            </a:r>
            <a:r>
              <a:rPr lang="it-IT" sz="2000" dirty="0" smtClean="0"/>
              <a:t> a blocchi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Drivers</a:t>
            </a:r>
            <a:r>
              <a:rPr lang="it-IT" dirty="0" smtClean="0"/>
              <a:t> e librerie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Installare gli strumenti di sviluppo e le librerie </a:t>
            </a:r>
            <a:r>
              <a:rPr lang="it-IT" dirty="0" err="1" smtClean="0"/>
              <a:t>rischieste</a:t>
            </a:r>
            <a:r>
              <a:rPr lang="it-IT" dirty="0" smtClean="0"/>
              <a:t> (</a:t>
            </a:r>
            <a:r>
              <a:rPr lang="it-IT" dirty="0" err="1" smtClean="0"/>
              <a:t>gcc</a:t>
            </a:r>
            <a:r>
              <a:rPr lang="it-IT" dirty="0" smtClean="0"/>
              <a:t>, </a:t>
            </a:r>
            <a:r>
              <a:rPr lang="it-IT" dirty="0" err="1" smtClean="0"/>
              <a:t>make</a:t>
            </a:r>
            <a:r>
              <a:rPr lang="it-IT" dirty="0" smtClean="0"/>
              <a:t>, </a:t>
            </a:r>
            <a:r>
              <a:rPr lang="it-IT" dirty="0" err="1" smtClean="0"/>
              <a:t>ncurses</a:t>
            </a:r>
            <a:r>
              <a:rPr lang="it-IT" dirty="0" smtClean="0"/>
              <a:t>)</a:t>
            </a:r>
          </a:p>
          <a:p>
            <a:r>
              <a:rPr lang="it-IT" dirty="0" smtClean="0"/>
              <a:t>Ricompilare il </a:t>
            </a:r>
            <a:r>
              <a:rPr lang="it-IT" dirty="0" err="1" smtClean="0"/>
              <a:t>kernel</a:t>
            </a:r>
            <a:r>
              <a:rPr lang="it-IT" dirty="0" smtClean="0"/>
              <a:t> aggiungendo il supporto per CDC ACM</a:t>
            </a:r>
          </a:p>
          <a:p>
            <a:r>
              <a:rPr lang="it-IT" dirty="0" smtClean="0"/>
              <a:t>Installare le librerie richieste dalle librerie URG: SDL e </a:t>
            </a:r>
            <a:r>
              <a:rPr lang="it-IT" dirty="0" err="1" smtClean="0"/>
              <a:t>boost</a:t>
            </a:r>
            <a:endParaRPr lang="it-IT" dirty="0" smtClean="0"/>
          </a:p>
          <a:p>
            <a:r>
              <a:rPr lang="it-IT" dirty="0" smtClean="0"/>
              <a:t>Scaricare e compilare le librerie URG dal sito </a:t>
            </a:r>
            <a:r>
              <a:rPr lang="it-IT" dirty="0" err="1" smtClean="0"/>
              <a:t>Hokuyo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URGUI</a:t>
            </a:r>
            <a:endParaRPr lang="it-IT" dirty="0"/>
          </a:p>
        </p:txBody>
      </p:sp>
      <p:sp>
        <p:nvSpPr>
          <p:cNvPr id="22" name="Segnaposto contenuto 21"/>
          <p:cNvSpPr>
            <a:spLocks noGrp="1"/>
          </p:cNvSpPr>
          <p:nvPr>
            <p:ph idx="1"/>
          </p:nvPr>
        </p:nvSpPr>
        <p:spPr>
          <a:xfrm>
            <a:off x="457200" y="2660663"/>
            <a:ext cx="8229600" cy="3768733"/>
          </a:xfrm>
        </p:spPr>
        <p:txBody>
          <a:bodyPr>
            <a:normAutofit lnSpcReduction="10000"/>
          </a:bodyPr>
          <a:lstStyle/>
          <a:p>
            <a:pPr marL="633222" indent="-514350">
              <a:buFont typeface="+mj-lt"/>
              <a:buAutoNum type="arabicPeriod"/>
            </a:pPr>
            <a:r>
              <a:rPr lang="it-IT" b="1" dirty="0" err="1" smtClean="0"/>
              <a:t>Initialize</a:t>
            </a:r>
            <a:r>
              <a:rPr lang="it-IT" dirty="0" smtClean="0"/>
              <a:t>: inizializzazione del contesto grafico </a:t>
            </a:r>
            <a:r>
              <a:rPr lang="it-IT" dirty="0" err="1" smtClean="0"/>
              <a:t>OpenGL</a:t>
            </a:r>
            <a:r>
              <a:rPr lang="it-IT" dirty="0" smtClean="0"/>
              <a:t> tramite SDL e creazione della connessione con il sensore</a:t>
            </a:r>
          </a:p>
          <a:p>
            <a:pPr marL="633222" lvl="0" indent="-514350">
              <a:buFont typeface="+mj-lt"/>
              <a:buAutoNum type="arabicPeriod"/>
            </a:pPr>
            <a:r>
              <a:rPr lang="it-IT" b="1" dirty="0" smtClean="0"/>
              <a:t>Update</a:t>
            </a:r>
            <a:r>
              <a:rPr lang="it-IT" dirty="0" smtClean="0"/>
              <a:t>: lettura dei dati dal sensore tramite API URG</a:t>
            </a:r>
          </a:p>
          <a:p>
            <a:pPr marL="633222" indent="-514350">
              <a:buFont typeface="+mj-lt"/>
              <a:buAutoNum type="arabicPeriod"/>
            </a:pPr>
            <a:r>
              <a:rPr lang="it-IT" b="1" dirty="0" smtClean="0"/>
              <a:t>Render</a:t>
            </a:r>
            <a:r>
              <a:rPr lang="it-IT" dirty="0" smtClean="0"/>
              <a:t>: trasformazione dei dati in coordinate cartesiane e disegno delle stesse tramite primitive grafiche </a:t>
            </a:r>
            <a:r>
              <a:rPr lang="it-IT" dirty="0" err="1" smtClean="0"/>
              <a:t>OpenGL</a:t>
            </a:r>
            <a:endParaRPr lang="it-IT" dirty="0"/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grpSp>
        <p:nvGrpSpPr>
          <p:cNvPr id="11" name="Gruppo 10"/>
          <p:cNvGrpSpPr/>
          <p:nvPr/>
        </p:nvGrpSpPr>
        <p:grpSpPr>
          <a:xfrm>
            <a:off x="571472" y="1643050"/>
            <a:ext cx="7500990" cy="500066"/>
            <a:chOff x="571472" y="1535893"/>
            <a:chExt cx="7500990" cy="500066"/>
          </a:xfrm>
        </p:grpSpPr>
        <p:sp>
          <p:nvSpPr>
            <p:cNvPr id="12" name="Rettangolo 11"/>
            <p:cNvSpPr/>
            <p:nvPr/>
          </p:nvSpPr>
          <p:spPr>
            <a:xfrm>
              <a:off x="571472" y="1535893"/>
              <a:ext cx="2143140" cy="50006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err="1" smtClean="0"/>
                <a:t>Initialize</a:t>
              </a:r>
              <a:endParaRPr lang="it-IT" dirty="0"/>
            </a:p>
          </p:txBody>
        </p:sp>
        <p:sp>
          <p:nvSpPr>
            <p:cNvPr id="13" name="Rettangolo 12"/>
            <p:cNvSpPr/>
            <p:nvPr/>
          </p:nvSpPr>
          <p:spPr>
            <a:xfrm>
              <a:off x="3214678" y="1535893"/>
              <a:ext cx="2143140" cy="50006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Update</a:t>
              </a:r>
              <a:endParaRPr lang="it-IT" dirty="0"/>
            </a:p>
          </p:txBody>
        </p:sp>
        <p:sp>
          <p:nvSpPr>
            <p:cNvPr id="14" name="Rettangolo 13"/>
            <p:cNvSpPr/>
            <p:nvPr/>
          </p:nvSpPr>
          <p:spPr>
            <a:xfrm>
              <a:off x="5929322" y="1535893"/>
              <a:ext cx="2143140" cy="50006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Render</a:t>
              </a:r>
              <a:endParaRPr lang="it-IT" dirty="0"/>
            </a:p>
          </p:txBody>
        </p:sp>
        <p:cxnSp>
          <p:nvCxnSpPr>
            <p:cNvPr id="16" name="Connettore 2 15"/>
            <p:cNvCxnSpPr>
              <a:stCxn id="12" idx="3"/>
              <a:endCxn id="13" idx="1"/>
            </p:cNvCxnSpPr>
            <p:nvPr/>
          </p:nvCxnSpPr>
          <p:spPr>
            <a:xfrm>
              <a:off x="2714612" y="1785926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2 18"/>
            <p:cNvCxnSpPr>
              <a:stCxn id="13" idx="3"/>
              <a:endCxn id="14" idx="1"/>
            </p:cNvCxnSpPr>
            <p:nvPr/>
          </p:nvCxnSpPr>
          <p:spPr>
            <a:xfrm>
              <a:off x="5357818" y="1785926"/>
              <a:ext cx="571504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Forma 20"/>
            <p:cNvCxnSpPr>
              <a:stCxn id="14" idx="3"/>
              <a:endCxn id="13" idx="2"/>
            </p:cNvCxnSpPr>
            <p:nvPr/>
          </p:nvCxnSpPr>
          <p:spPr>
            <a:xfrm flipH="1">
              <a:off x="4286248" y="1785926"/>
              <a:ext cx="3786214" cy="250033"/>
            </a:xfrm>
            <a:prstGeom prst="bentConnector4">
              <a:avLst>
                <a:gd name="adj1" fmla="val -6038"/>
                <a:gd name="adj2" fmla="val 191428"/>
              </a:avLst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o">
  <a:themeElements>
    <a:clrScheme name="Modulo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165</TotalTime>
  <Words>430</Words>
  <Application>Microsoft Office PowerPoint</Application>
  <PresentationFormat>Presentazione su schermo (4:3)</PresentationFormat>
  <Paragraphs>116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Modulo</vt:lpstr>
      <vt:lpstr>Interfacciamento sensore Hokuyo URG-04LX</vt:lpstr>
      <vt:lpstr>LADAR: Funzionamento</vt:lpstr>
      <vt:lpstr>Laser Range Scanner: URG-04LX</vt:lpstr>
      <vt:lpstr>URG-04LX: Funzionamento</vt:lpstr>
      <vt:lpstr>Netbook: Acer Aspire One Z5G</vt:lpstr>
      <vt:lpstr>Obiettivi</vt:lpstr>
      <vt:lpstr>Architettura</vt:lpstr>
      <vt:lpstr>Drivers e librerie</vt:lpstr>
      <vt:lpstr>URGUI</vt:lpstr>
      <vt:lpstr>1. Initialize</vt:lpstr>
      <vt:lpstr>2. Update</vt:lpstr>
      <vt:lpstr>3. Render</vt:lpstr>
      <vt:lpstr>Compilazione</vt:lpstr>
      <vt:lpstr>Sviluppi futuri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Architettura</dc:title>
  <dc:creator>Andrea</dc:creator>
  <cp:lastModifiedBy>Andrea Ghidini</cp:lastModifiedBy>
  <cp:revision>66</cp:revision>
  <dcterms:created xsi:type="dcterms:W3CDTF">2009-06-03T14:12:39Z</dcterms:created>
  <dcterms:modified xsi:type="dcterms:W3CDTF">2009-06-05T09:11:16Z</dcterms:modified>
</cp:coreProperties>
</file>